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70" r:id="rId12"/>
    <p:sldId id="271" r:id="rId13"/>
    <p:sldId id="265" r:id="rId14"/>
    <p:sldId id="266" r:id="rId15"/>
    <p:sldId id="269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4FD1-8BB2-4F5D-BF14-B113ECCE67E2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8367-6330-41F6-937C-40BCDF9D1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F8F-2D60-45D1-BBB3-CF2D73CEA09C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9604-6AB7-4E76-96CC-36B71B695B9E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4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5D0D-F057-4355-9BDF-E86DC81BAAC7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4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3A72-7296-443D-A5B0-5158A3FC16F6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AECE-A173-49A0-A7ED-1B3AB5AF8EB6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3F43-2451-4F80-A43F-B2A7DC474295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8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BA87-1F1B-42E8-9F3F-F92F68ECBEE9}" type="datetime1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8C5-8C66-4C62-8C38-F23A261CAC77}" type="datetime1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2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50B1-A39C-4E9A-B3C9-14014DEB5406}" type="datetime1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0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D584-0AF3-4A43-AAEF-03B4A404FE56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D104-6FFB-41FF-87ED-8DA63D16C2D0}" type="datetime1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8C1B-E46C-46BD-9827-602F83CFF9E2}" type="datetime1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8CAD-5DD2-449F-AC43-CA3CB648B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31.jpeg"/><Relationship Id="rId4" Type="http://schemas.openxmlformats.org/officeDocument/2006/relationships/image" Target="../media/image20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586" y="391757"/>
            <a:ext cx="6882932" cy="2000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Настройка среды разработки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</a:rPr>
              <a:t>использованием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</a:rPr>
              <a:t>TypeScript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</a:rPr>
              <a:t>, ES6-модулей и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</a:rPr>
              <a:t>VisualStudio</a:t>
            </a:r>
            <a:r>
              <a:rPr lang="ru-RU" sz="2700" b="1" dirty="0">
                <a:solidFill>
                  <a:schemeClr val="bg2">
                    <a:lumMod val="50000"/>
                  </a:schemeClr>
                </a:solidFill>
              </a:rPr>
              <a:t> на основе </a:t>
            </a: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</a:rPr>
              <a:t>SystemJS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4909403"/>
            <a:ext cx="3200541" cy="144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Павел </a:t>
            </a:r>
            <a:r>
              <a:rPr lang="ru-RU" dirty="0" err="1" smtClean="0">
                <a:solidFill>
                  <a:srgbClr val="00B050"/>
                </a:solidFill>
              </a:rPr>
              <a:t>Богатырёв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2400" dirty="0" err="1" smtClean="0">
                <a:solidFill>
                  <a:srgbClr val="00B050"/>
                </a:solidFill>
              </a:rPr>
              <a:t>Docsvision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PFight77@gmail.com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AutoShape 2" descr="Картинки по запросу JSP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JSPM"/>
          <p:cNvSpPr>
            <a:spLocks noChangeAspect="1" noChangeArrowheads="1"/>
          </p:cNvSpPr>
          <p:nvPr/>
        </p:nvSpPr>
        <p:spPr bwMode="auto">
          <a:xfrm>
            <a:off x="527758" y="2000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70225"/>
            <a:ext cx="762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8" y="2756971"/>
            <a:ext cx="1059753" cy="10953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47239" y="3902114"/>
            <a:ext cx="161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Орелъ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JS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034" name="Picture 10" descr="Картинки по запросу ноги на ст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1"/>
            <a:ext cx="51398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r>
              <a:rPr lang="en-US" dirty="0" smtClean="0"/>
              <a:t> (</a:t>
            </a:r>
            <a:r>
              <a:rPr lang="en-US" dirty="0" err="1" smtClean="0"/>
              <a:t>dev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10</a:t>
            </a:fld>
            <a:endParaRPr lang="ru-RU"/>
          </a:p>
        </p:txBody>
      </p:sp>
      <p:pic>
        <p:nvPicPr>
          <p:cNvPr id="4" name="Picture 2" descr="Картинки по запросу SC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5" y="13811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Картинки по запросу TypeScri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7623"/>
            <a:ext cx="720148" cy="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" y="15055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80246"/>
            <a:ext cx="750244" cy="8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Картинки по запросу javascript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90" y="3371071"/>
            <a:ext cx="1081170" cy="9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Похожее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10571" r="23876" b="12737"/>
          <a:stretch/>
        </p:blipFill>
        <p:spPr bwMode="auto">
          <a:xfrm>
            <a:off x="2707342" y="3308423"/>
            <a:ext cx="698766" cy="9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2930483" y="2928584"/>
            <a:ext cx="171356" cy="2718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69" y="2608884"/>
            <a:ext cx="256189" cy="2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7169" y="2519966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WebCompiler</a:t>
            </a:r>
            <a:r>
              <a:rPr lang="en-US" dirty="0" smtClean="0"/>
              <a:t> (</a:t>
            </a:r>
            <a:r>
              <a:rPr lang="en-US" dirty="0" err="1" smtClean="0"/>
              <a:t>Ctrl+S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63824" y="2442555"/>
            <a:ext cx="85678" cy="126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369714" y="2930643"/>
            <a:ext cx="171356" cy="33212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53" y="2647511"/>
            <a:ext cx="256189" cy="2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41062" y="2535674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compileOnSave</a:t>
            </a:r>
            <a:r>
              <a:rPr lang="en-US" dirty="0" smtClean="0"/>
              <a:t> (</a:t>
            </a:r>
            <a:r>
              <a:rPr lang="en-US" dirty="0" err="1" smtClean="0"/>
              <a:t>Ctrl+S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03055" y="2458263"/>
            <a:ext cx="85678" cy="126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2247" y="33710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13" descr="Картинки по запросу Gul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42" y="4788672"/>
            <a:ext cx="422382" cy="4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937412" y="481519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gulp-inject</a:t>
            </a:r>
            <a:endParaRPr lang="ru-RU" i="1" dirty="0"/>
          </a:p>
        </p:txBody>
      </p:sp>
      <p:sp>
        <p:nvSpPr>
          <p:cNvPr id="33" name="Прямоугольник 32"/>
          <p:cNvSpPr/>
          <p:nvPr/>
        </p:nvSpPr>
        <p:spPr>
          <a:xfrm rot="19798362">
            <a:off x="3266450" y="4409424"/>
            <a:ext cx="85678" cy="335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9487931">
            <a:off x="3834806" y="5227673"/>
            <a:ext cx="171356" cy="4778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5" name="Picture 21" descr="Картинки по запросу brows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16" y="552946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80856" y="54705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600" y="5168912"/>
            <a:ext cx="42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F5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39191" y="4892965"/>
            <a:ext cx="339337" cy="325209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 rot="1935601">
            <a:off x="5918791" y="4385603"/>
            <a:ext cx="85678" cy="421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856488">
            <a:off x="5317269" y="5278769"/>
            <a:ext cx="171356" cy="38347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4949284" y="5174523"/>
            <a:ext cx="42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F5</a:t>
            </a:r>
            <a:endParaRPr lang="ru-RU" dirty="0"/>
          </a:p>
        </p:txBody>
      </p:sp>
      <p:pic>
        <p:nvPicPr>
          <p:cNvPr id="48" name="Picture 13" descr="Картинки по запросу Gul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1101"/>
            <a:ext cx="341159" cy="3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596381" y="251527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/</a:t>
            </a:r>
            <a:endParaRPr lang="ru-RU" i="1" dirty="0"/>
          </a:p>
        </p:txBody>
      </p:sp>
      <p:pic>
        <p:nvPicPr>
          <p:cNvPr id="50" name="Picture 13" descr="Картинки по запросу Gul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06" y="2545080"/>
            <a:ext cx="341159" cy="3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911687" y="254869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/</a:t>
            </a:r>
            <a:endParaRPr lang="ru-RU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11687" y="4797520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SystemJS + JSPM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990600"/>
            <a:ext cx="200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Анимация</a:t>
            </a:r>
          </a:p>
          <a:p>
            <a:r>
              <a:rPr lang="en-US" dirty="0" err="1" smtClean="0"/>
              <a:t>Systemjs</a:t>
            </a:r>
            <a:r>
              <a:rPr lang="en-US" dirty="0" smtClean="0"/>
              <a:t> </a:t>
            </a:r>
            <a:r>
              <a:rPr lang="ru-RU" dirty="0" err="1" smtClean="0"/>
              <a:t>отд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25" grpId="0" animBg="1"/>
      <p:bldP spid="27" grpId="0"/>
      <p:bldP spid="28" grpId="0" animBg="1"/>
      <p:bldP spid="29" grpId="0"/>
      <p:bldP spid="32" grpId="0"/>
      <p:bldP spid="33" grpId="0" animBg="1"/>
      <p:bldP spid="34" grpId="0" animBg="1"/>
      <p:bldP spid="39" grpId="0"/>
      <p:bldP spid="41" grpId="0"/>
      <p:bldP spid="14" grpId="0" animBg="1"/>
      <p:bldP spid="45" grpId="0" animBg="1"/>
      <p:bldP spid="46" grpId="0" animBg="1"/>
      <p:bldP spid="47" grpId="0"/>
      <p:bldP spid="49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JS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33400" y="1720334"/>
            <a:ext cx="3048000" cy="1132979"/>
            <a:chOff x="533400" y="1720334"/>
            <a:chExt cx="3048000" cy="113297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33400" y="2091313"/>
              <a:ext cx="3048000" cy="762000"/>
              <a:chOff x="533400" y="2091313"/>
              <a:chExt cx="3048000" cy="762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3400" y="2091313"/>
                <a:ext cx="3048000" cy="762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99" y="2209800"/>
                <a:ext cx="2514601" cy="525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33400" y="1720334"/>
              <a:ext cx="1080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Vehicle.ts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68800" y="1679693"/>
            <a:ext cx="4114800" cy="1596907"/>
            <a:chOff x="4368800" y="1679693"/>
            <a:chExt cx="4114800" cy="159690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368800" y="2036325"/>
              <a:ext cx="4114800" cy="1240275"/>
              <a:chOff x="4191000" y="2036325"/>
              <a:chExt cx="4114800" cy="124027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191000" y="2036325"/>
                <a:ext cx="4114800" cy="12402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2774" y="2102311"/>
                <a:ext cx="3847925" cy="1108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368800" y="1679693"/>
              <a:ext cx="69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Car.ts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85799" y="3961368"/>
            <a:ext cx="3299013" cy="1753632"/>
            <a:chOff x="685799" y="3961368"/>
            <a:chExt cx="3299013" cy="175363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85799" y="4343400"/>
              <a:ext cx="3299013" cy="1371600"/>
              <a:chOff x="685799" y="4343400"/>
              <a:chExt cx="3299013" cy="137160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685799" y="4343400"/>
                <a:ext cx="3299013" cy="1371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388" y="4470400"/>
                <a:ext cx="3146612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85799" y="3961368"/>
              <a:ext cx="88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Main.ts</a:t>
              </a:r>
            </a:p>
          </p:txBody>
        </p:sp>
      </p:grpSp>
      <p:grpSp>
        <p:nvGrpSpPr>
          <p:cNvPr id="5120" name="Группа 5119"/>
          <p:cNvGrpSpPr/>
          <p:nvPr/>
        </p:nvGrpSpPr>
        <p:grpSpPr>
          <a:xfrm>
            <a:off x="4886127" y="3920182"/>
            <a:ext cx="4105473" cy="2328218"/>
            <a:chOff x="4886127" y="3920182"/>
            <a:chExt cx="3572073" cy="1753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886127" y="4289514"/>
              <a:ext cx="3572073" cy="13843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13809" y="4343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6127" y="3920182"/>
              <a:ext cx="118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ndex.html</a:t>
              </a:r>
              <a:endParaRPr lang="ru-RU" dirty="0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flipH="1">
            <a:off x="4191000" y="4943564"/>
            <a:ext cx="525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429000" y="3394680"/>
            <a:ext cx="685800" cy="68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733800" y="247231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Прямоугольник 5124"/>
          <p:cNvSpPr/>
          <p:nvPr/>
        </p:nvSpPr>
        <p:spPr>
          <a:xfrm>
            <a:off x="5051227" y="45340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&lt;script src</a:t>
            </a:r>
            <a:r>
              <a:rPr lang="en-US" dirty="0" smtClean="0"/>
              <a:t>="system.js"&gt;&lt;/</a:t>
            </a:r>
            <a:r>
              <a:rPr lang="en-US" dirty="0"/>
              <a:t>script&gt;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script src="config.js"&gt;&lt;/script&gt;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script&gt; </a:t>
            </a:r>
            <a:r>
              <a:rPr lang="en-US" dirty="0" smtClean="0"/>
              <a:t>         </a:t>
            </a:r>
          </a:p>
          <a:p>
            <a:r>
              <a:rPr lang="en-US" dirty="0"/>
              <a:t> </a:t>
            </a:r>
            <a:r>
              <a:rPr lang="en-US" dirty="0" smtClean="0"/>
              <a:t>    System.</a:t>
            </a:r>
            <a:r>
              <a:rPr lang="en-US" b="1" dirty="0" smtClean="0"/>
              <a:t>import</a:t>
            </a:r>
            <a:r>
              <a:rPr lang="en-US" dirty="0" smtClean="0"/>
              <a:t>('Main'); </a:t>
            </a:r>
          </a:p>
          <a:p>
            <a:r>
              <a:rPr lang="en-US" dirty="0" smtClean="0"/>
              <a:t>&lt;/</a:t>
            </a:r>
            <a:r>
              <a:rPr lang="en-US" dirty="0"/>
              <a:t>script&gt;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4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93681" y="6261300"/>
            <a:ext cx="2133600" cy="365125"/>
          </a:xfrm>
        </p:spPr>
        <p:txBody>
          <a:bodyPr/>
          <a:lstStyle/>
          <a:p>
            <a:fld id="{57168CAD-5DD2-449F-AC43-CA3CB648B129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0400" y="2035346"/>
            <a:ext cx="4572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 </a:t>
            </a:r>
            <a:r>
              <a:rPr lang="en-US" sz="2400" dirty="0" err="1" smtClean="0"/>
              <a:t>jspm</a:t>
            </a:r>
            <a:r>
              <a:rPr lang="en-US" sz="2400" dirty="0" smtClean="0"/>
              <a:t> </a:t>
            </a:r>
            <a:r>
              <a:rPr lang="en-US" sz="2400" dirty="0" err="1" smtClean="0"/>
              <a:t>init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&gt; </a:t>
            </a:r>
            <a:r>
              <a:rPr lang="en-US" sz="2400" dirty="0" err="1" smtClean="0"/>
              <a:t>jspm</a:t>
            </a:r>
            <a:r>
              <a:rPr lang="en-US" sz="2400" dirty="0" smtClean="0"/>
              <a:t> install </a:t>
            </a:r>
            <a:r>
              <a:rPr lang="en-US" sz="2400" dirty="0" err="1" smtClean="0"/>
              <a:t>npm:react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&gt; </a:t>
            </a:r>
            <a:r>
              <a:rPr lang="en-US" sz="2400" dirty="0" err="1" smtClean="0"/>
              <a:t>typings</a:t>
            </a:r>
            <a:r>
              <a:rPr lang="en-US" sz="2400" dirty="0" smtClean="0"/>
              <a:t> install react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92" y="1428950"/>
            <a:ext cx="9191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Main\Desctop\3802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92" y="2876750"/>
            <a:ext cx="1079384" cy="10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2476" y="4324550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SystemJS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3" name="Picture 21" descr="Картинки по запросу brow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1" y="543441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6980973" y="2479775"/>
            <a:ext cx="0" cy="36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27746" y="3962400"/>
            <a:ext cx="7938" cy="36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44357" y="4885870"/>
            <a:ext cx="0" cy="36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60400" y="5046547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&gt; </a:t>
            </a:r>
            <a:r>
              <a:rPr lang="en-US" sz="2400" dirty="0" err="1"/>
              <a:t>jspm</a:t>
            </a:r>
            <a:r>
              <a:rPr lang="en-US" sz="2400" dirty="0"/>
              <a:t> bundle </a:t>
            </a:r>
            <a:r>
              <a:rPr lang="en-US" sz="2400" dirty="0" smtClean="0"/>
              <a:t>Main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29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r>
              <a:rPr lang="en-US" dirty="0" smtClean="0"/>
              <a:t> (prod)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13</a:t>
            </a:fld>
            <a:endParaRPr lang="ru-RU"/>
          </a:p>
        </p:txBody>
      </p:sp>
      <p:pic>
        <p:nvPicPr>
          <p:cNvPr id="6" name="Picture 2" descr="Картинки по запросу SC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5" y="16811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Картинки по запросу TypeScri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7661"/>
            <a:ext cx="720148" cy="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80284"/>
            <a:ext cx="750244" cy="8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Картинки по запросу Gul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02" y="303003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Картинки по запросу brow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90" y="487203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 rot="1856488">
            <a:off x="5144674" y="2559602"/>
            <a:ext cx="171356" cy="45904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87931">
            <a:off x="3922760" y="2546471"/>
            <a:ext cx="171356" cy="4778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92224" y="4338638"/>
            <a:ext cx="171356" cy="2718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18220" y="273037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JSPM + Rollup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50586" y="4285567"/>
            <a:ext cx="103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SystemJS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672667"/>
            <a:ext cx="332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gulp-sass, </a:t>
            </a:r>
            <a:r>
              <a:rPr lang="en-US" dirty="0" smtClean="0"/>
              <a:t>gulp-</a:t>
            </a:r>
            <a:r>
              <a:rPr lang="en-US" dirty="0" err="1" smtClean="0"/>
              <a:t>concat</a:t>
            </a:r>
            <a:r>
              <a:rPr lang="en-US" dirty="0" smtClean="0"/>
              <a:t>, gulp-</a:t>
            </a:r>
            <a:r>
              <a:rPr lang="en-US" dirty="0" err="1" smtClean="0"/>
              <a:t>autoprefixer</a:t>
            </a:r>
            <a:r>
              <a:rPr lang="en-US" dirty="0" smtClean="0"/>
              <a:t>, gulp-</a:t>
            </a:r>
            <a:r>
              <a:rPr lang="en-US" dirty="0" err="1" smtClean="0"/>
              <a:t>csso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76800" y="4218738"/>
            <a:ext cx="3276600" cy="2393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0796" y="4218738"/>
            <a:ext cx="3256601" cy="2410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1553273"/>
            <a:ext cx="3276600" cy="2393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0788" y="1563280"/>
            <a:ext cx="3256601" cy="23932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 descr="cod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6" y="2144135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wser, webpage, web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73" y="2053145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152273" y="2601334"/>
            <a:ext cx="7620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5472" y="320507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Скорость отображения правок в браузере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34357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Удобная отладка</a:t>
            </a:r>
            <a:endParaRPr lang="ru-RU" dirty="0"/>
          </a:p>
        </p:txBody>
      </p:sp>
      <p:pic>
        <p:nvPicPr>
          <p:cNvPr id="4106" name="Picture 10" descr="Картинки по запросу контро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4" y="4349815"/>
            <a:ext cx="1192699" cy="15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55944" y="5946149"/>
            <a:ext cx="18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 над процессом</a:t>
            </a:r>
            <a:endParaRPr lang="ru-RU" dirty="0"/>
          </a:p>
        </p:txBody>
      </p:sp>
      <p:pic>
        <p:nvPicPr>
          <p:cNvPr id="4108" name="Picture 12" descr="Картинки по запросу dependenc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18" y="4365248"/>
            <a:ext cx="2406164" cy="14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2565" y="5965652"/>
            <a:ext cx="18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зависимостями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94" y="2190953"/>
            <a:ext cx="922404" cy="8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804901"/>
            <a:ext cx="2438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295900" y="1735651"/>
            <a:ext cx="2552700" cy="1607924"/>
            <a:chOff x="5295900" y="1735651"/>
            <a:chExt cx="2552700" cy="16079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295900" y="1735651"/>
              <a:ext cx="2552700" cy="1607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4" name="Picture 6" descr="Картинки по запросу жонглер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435" y="1735651"/>
              <a:ext cx="997205" cy="153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6" name="Picture 8" descr="Картинки по запросу путин под контроле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13" y="4385509"/>
            <a:ext cx="2109571" cy="15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029200" y="4349815"/>
            <a:ext cx="3034110" cy="1536477"/>
            <a:chOff x="5029200" y="4349815"/>
            <a:chExt cx="3034110" cy="15364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29200" y="4349815"/>
              <a:ext cx="3034110" cy="1536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7" descr="C:\Main\Desctop\380210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051" y="4578361"/>
              <a:ext cx="1079384" cy="107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027175" y="4880937"/>
              <a:ext cx="2036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Georgia" pitchFamily="18" charset="0"/>
                </a:rPr>
                <a:t>+ </a:t>
              </a:r>
              <a:r>
                <a:rPr lang="en-US" sz="2800" dirty="0" smtClean="0">
                  <a:latin typeface="Georgia" pitchFamily="18" charset="0"/>
                </a:rPr>
                <a:t>SystemJS</a:t>
              </a:r>
              <a:endParaRPr lang="ru-RU" sz="28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5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3" y="152398"/>
            <a:ext cx="5141686" cy="65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16</a:t>
            </a:fld>
            <a:endParaRPr lang="ru-RU"/>
          </a:p>
        </p:txBody>
      </p:sp>
      <p:sp>
        <p:nvSpPr>
          <p:cNvPr id="5" name="AutoShape 4" descr="Картинки по запросу webp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webp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1515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Картинки по запросу слоуп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22" y="3886200"/>
            <a:ext cx="1905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Картинки по запросу сумо рисун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1447800" y="953069"/>
            <a:ext cx="1843372" cy="17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1809651" cy="192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7702"/>
            <a:ext cx="7467600" cy="48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 descr="C:\Main\Desctop\risovach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37716" cy="44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217356"/>
            <a:ext cx="6366767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5575" y="450148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Павел </a:t>
            </a:r>
            <a:r>
              <a:rPr lang="ru-RU" dirty="0" err="1" smtClean="0">
                <a:solidFill>
                  <a:srgbClr val="00B050"/>
                </a:solidFill>
              </a:rPr>
              <a:t>Богатырёв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B050"/>
                </a:solidFill>
              </a:rPr>
              <a:t>Docsvision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PFight77@gmail.com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AutoShape 2" descr="Картинки по запросу JSP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Картинки по запросу JSP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27739" y="3229423"/>
            <a:ext cx="385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habrahabr.ru/users/pfight77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18</a:t>
            </a:fld>
            <a:endParaRPr lang="ru-RU" dirty="0"/>
          </a:p>
        </p:txBody>
      </p:sp>
      <p:pic>
        <p:nvPicPr>
          <p:cNvPr id="10242" name="Picture 2" descr="Не делай не буд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697122"/>
            <a:ext cx="2152654" cy="21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артинки по запросу путин под контрол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304496"/>
            <a:ext cx="2990145" cy="22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жириновск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5" y="2375100"/>
            <a:ext cx="2487226" cy="16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обезьянка игра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/>
          <a:stretch/>
        </p:blipFill>
        <p:spPr bwMode="auto">
          <a:xfrm>
            <a:off x="2715903" y="1568354"/>
            <a:ext cx="3679432" cy="44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Фронтенд</a:t>
            </a:r>
            <a:r>
              <a:rPr lang="ru-RU" dirty="0" smtClean="0"/>
              <a:t> глазами</a:t>
            </a:r>
            <a:r>
              <a:rPr lang="en-US" dirty="0" smtClean="0"/>
              <a:t> </a:t>
            </a:r>
            <a:r>
              <a:rPr lang="ru-RU" dirty="0" smtClean="0"/>
              <a:t>древнего</a:t>
            </a:r>
            <a:br>
              <a:rPr lang="ru-RU" dirty="0" smtClean="0"/>
            </a:br>
            <a:r>
              <a:rPr lang="ru-RU" dirty="0" err="1" smtClean="0"/>
              <a:t>бэкенд</a:t>
            </a:r>
            <a:r>
              <a:rPr lang="ru-RU" dirty="0" smtClean="0"/>
              <a:t>-разработчика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52400" y="-76200"/>
            <a:ext cx="9601200" cy="6934200"/>
          </a:xfrm>
          <a:prstGeom prst="rect">
            <a:avLst/>
          </a:prstGeom>
          <a:solidFill>
            <a:srgbClr val="553535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2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819399"/>
            <a:ext cx="7202229" cy="165251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746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</a:t>
            </a:r>
            <a:r>
              <a:rPr lang="ru-RU" dirty="0" err="1" smtClean="0"/>
              <a:t>фронтенд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3</a:t>
            </a:fld>
            <a:endParaRPr lang="ru-RU"/>
          </a:p>
        </p:txBody>
      </p:sp>
      <p:pic>
        <p:nvPicPr>
          <p:cNvPr id="3074" name="Picture 2" descr="Картинки по запросу SC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9459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Картинки по запросу TypeScri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9" y="1539195"/>
            <a:ext cx="720148" cy="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Картинки по запросу Gul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90659"/>
            <a:ext cx="1333717" cy="1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Main\Desctop\38021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92" y="4558708"/>
            <a:ext cx="1079384" cy="10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5" y="2367820"/>
            <a:ext cx="814978" cy="97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Картинки по запросу Re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Rea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тинки по запросу Reac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Картинки по запросу Rea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Картинки по запросу Reac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Картинки по запросу Reac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1654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9" descr="Картинки по запросу np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1" descr="Картинки по запросу np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94" y="5638092"/>
            <a:ext cx="9191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24" descr="Картинки по запросу webpack"/>
          <p:cNvSpPr>
            <a:spLocks noChangeAspect="1" noChangeArrowheads="1"/>
          </p:cNvSpPr>
          <p:nvPr/>
        </p:nvSpPr>
        <p:spPr bwMode="auto">
          <a:xfrm>
            <a:off x="1247775" y="1011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Картинки по запросу webpack"/>
          <p:cNvSpPr>
            <a:spLocks noChangeAspect="1" noChangeArrowheads="1"/>
          </p:cNvSpPr>
          <p:nvPr/>
        </p:nvSpPr>
        <p:spPr bwMode="auto">
          <a:xfrm>
            <a:off x="1400175" y="1163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9" descr="Картинки по запросу angular"/>
          <p:cNvSpPr>
            <a:spLocks noChangeAspect="1" noChangeArrowheads="1"/>
          </p:cNvSpPr>
          <p:nvPr/>
        </p:nvSpPr>
        <p:spPr bwMode="auto">
          <a:xfrm>
            <a:off x="1219200" y="114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2" y="1217327"/>
            <a:ext cx="1560215" cy="156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Картинки по запросу все сложно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1"/>
          <a:stretch/>
        </p:blipFill>
        <p:spPr bwMode="auto">
          <a:xfrm>
            <a:off x="6334673" y="2939753"/>
            <a:ext cx="2809327" cy="32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autoprefix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5" y="5115660"/>
            <a:ext cx="1237439" cy="9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артинки по запросу обезьянка играет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/>
          <a:stretch/>
        </p:blipFill>
        <p:spPr bwMode="auto">
          <a:xfrm>
            <a:off x="2706343" y="2842594"/>
            <a:ext cx="1726905" cy="20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Молния 19"/>
          <p:cNvSpPr/>
          <p:nvPr/>
        </p:nvSpPr>
        <p:spPr>
          <a:xfrm rot="2038376">
            <a:off x="3598646" y="2309232"/>
            <a:ext cx="292369" cy="61971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олния 29"/>
          <p:cNvSpPr/>
          <p:nvPr/>
        </p:nvSpPr>
        <p:spPr>
          <a:xfrm rot="4589786">
            <a:off x="4772548" y="3009388"/>
            <a:ext cx="254654" cy="749560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олния 30"/>
          <p:cNvSpPr/>
          <p:nvPr/>
        </p:nvSpPr>
        <p:spPr>
          <a:xfrm rot="16699782">
            <a:off x="2100783" y="3607192"/>
            <a:ext cx="254654" cy="74956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олния 31"/>
          <p:cNvSpPr/>
          <p:nvPr/>
        </p:nvSpPr>
        <p:spPr>
          <a:xfrm rot="14183100">
            <a:off x="2496811" y="4585832"/>
            <a:ext cx="254654" cy="74956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 rot="11797787">
            <a:off x="3710148" y="4811309"/>
            <a:ext cx="254654" cy="749560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олния 33"/>
          <p:cNvSpPr/>
          <p:nvPr/>
        </p:nvSpPr>
        <p:spPr>
          <a:xfrm rot="7949205">
            <a:off x="4772549" y="4232500"/>
            <a:ext cx="254654" cy="640296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олния 34"/>
          <p:cNvSpPr/>
          <p:nvPr/>
        </p:nvSpPr>
        <p:spPr>
          <a:xfrm rot="19881685">
            <a:off x="2390477" y="2617435"/>
            <a:ext cx="261841" cy="59038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4" y="3002212"/>
            <a:ext cx="1710610" cy="171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среды разработки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00800" y="1725877"/>
            <a:ext cx="825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Dev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2225" y="2559881"/>
            <a:ext cx="347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Компиляция </a:t>
            </a:r>
            <a:r>
              <a:rPr lang="en-US" sz="2800" dirty="0" err="1" smtClean="0"/>
              <a:t>ts</a:t>
            </a:r>
            <a:r>
              <a:rPr lang="en-US" sz="2800" dirty="0" smtClean="0"/>
              <a:t>, </a:t>
            </a:r>
            <a:r>
              <a:rPr lang="en-US" sz="2800" dirty="0" err="1" smtClean="0"/>
              <a:t>scss</a:t>
            </a: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80489" y="1777425"/>
            <a:ext cx="96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Prod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7277" y="30831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Пост-процессинг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577" y="3535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Tree-shaking</a:t>
            </a:r>
            <a:endParaRPr lang="en-US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300" y="40611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Сборка </a:t>
            </a:r>
            <a:r>
              <a:rPr lang="ru-RU" sz="2800" dirty="0" err="1" smtClean="0"/>
              <a:t>бандла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577" y="45717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/>
              <a:t>Минификация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877" y="5094929"/>
            <a:ext cx="3337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Загрузка в браузер</a:t>
            </a:r>
            <a:endParaRPr lang="ru-RU" sz="2800" strike="sngStrike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194300" y="2539230"/>
            <a:ext cx="4597400" cy="3058268"/>
            <a:chOff x="5194300" y="2539230"/>
            <a:chExt cx="4597400" cy="3058268"/>
          </a:xfrm>
        </p:grpSpPr>
        <p:sp>
          <p:nvSpPr>
            <p:cNvPr id="14" name="TextBox 13"/>
            <p:cNvSpPr txBox="1"/>
            <p:nvPr/>
          </p:nvSpPr>
          <p:spPr>
            <a:xfrm>
              <a:off x="5224648" y="2539230"/>
              <a:ext cx="3476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 smtClean="0"/>
                <a:t>Компиляция </a:t>
              </a:r>
              <a:r>
                <a:rPr lang="en-US" sz="2800" dirty="0" err="1" smtClean="0"/>
                <a:t>ts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scss</a:t>
              </a:r>
              <a:endParaRPr lang="ru-RU" sz="28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19700" y="306245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 smtClean="0"/>
                <a:t>Пост-процессинг</a:t>
              </a:r>
              <a:endParaRPr lang="ru-RU" sz="28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07000" y="3514989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800" dirty="0" smtClean="0"/>
                <a:t>Tree-shaking</a:t>
              </a:r>
              <a:endParaRPr lang="en-US" sz="28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14723" y="404053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/>
                <a:t>Сборка </a:t>
              </a:r>
              <a:r>
                <a:rPr lang="ru-RU" sz="2800" dirty="0" err="1" smtClean="0"/>
                <a:t>бандла</a:t>
              </a:r>
              <a:endParaRPr lang="ru-RU" sz="28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07000" y="45510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 err="1" smtClean="0"/>
                <a:t>Минификация</a:t>
              </a:r>
              <a:endParaRPr lang="ru-RU" sz="2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94300" y="5074278"/>
              <a:ext cx="3337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/>
                <a:t>Загрузка в браузер</a:t>
              </a:r>
              <a:endParaRPr lang="ru-RU" sz="2800" strike="sngStrike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181600" y="2534475"/>
            <a:ext cx="4597400" cy="3058268"/>
            <a:chOff x="5194300" y="2539230"/>
            <a:chExt cx="4597400" cy="3058268"/>
          </a:xfrm>
        </p:grpSpPr>
        <p:sp>
          <p:nvSpPr>
            <p:cNvPr id="22" name="TextBox 21"/>
            <p:cNvSpPr txBox="1"/>
            <p:nvPr/>
          </p:nvSpPr>
          <p:spPr>
            <a:xfrm>
              <a:off x="5224648" y="2539230"/>
              <a:ext cx="3476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 smtClean="0"/>
                <a:t>Компиляция </a:t>
              </a:r>
              <a:r>
                <a:rPr lang="en-US" sz="2800" dirty="0" err="1" smtClean="0"/>
                <a:t>ts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scss</a:t>
              </a:r>
              <a:endParaRPr lang="ru-RU" sz="2800" dirty="0" smtClean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219700" y="306245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strike="sngStrike" dirty="0" smtClean="0"/>
                <a:t>Пост-процессинг</a:t>
              </a:r>
              <a:endParaRPr lang="ru-RU" sz="2800" strike="sngStrike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207000" y="3514989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800" strike="sngStrike" dirty="0" smtClean="0"/>
                <a:t>Tree-shaking</a:t>
              </a:r>
              <a:endParaRPr lang="en-US" sz="2800" strike="sngStrike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14723" y="404053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strike="sngStrike" dirty="0"/>
                <a:t>Сборка </a:t>
              </a:r>
              <a:r>
                <a:rPr lang="ru-RU" sz="2800" strike="sngStrike" dirty="0" err="1" smtClean="0"/>
                <a:t>бандла</a:t>
              </a:r>
              <a:endParaRPr lang="ru-RU" sz="2800" strike="sngStrike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07000" y="45510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strike="sngStrike" dirty="0" err="1" smtClean="0"/>
                <a:t>Минификация</a:t>
              </a:r>
              <a:endParaRPr lang="ru-RU" sz="2800" strike="sngStrike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94300" y="5074278"/>
              <a:ext cx="3337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800" dirty="0"/>
                <a:t>Загрузка в браузер</a:t>
              </a:r>
              <a:endParaRPr lang="ru-RU" sz="2800" strike="sngStrike" dirty="0"/>
            </a:p>
          </p:txBody>
        </p:sp>
      </p:grpSp>
    </p:spTree>
    <p:extLst>
      <p:ext uri="{BB962C8B-B14F-4D97-AF65-F5344CB8AC3E}">
        <p14:creationId xmlns:p14="http://schemas.microsoft.com/office/powerpoint/2010/main" val="22813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среде разработки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16659" y="1725877"/>
            <a:ext cx="825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Dev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580144"/>
            <a:ext cx="5784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strike="sngStrike" dirty="0" smtClean="0"/>
              <a:t>Меньший размер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strike="sngStrike" dirty="0" smtClean="0"/>
              <a:t>Меньшее к-во файлов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strike="sngStrike" dirty="0" smtClean="0"/>
              <a:t>Поддержка старых версий браузеров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Удобство разработки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559881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Как можно меньший размер</a:t>
            </a:r>
            <a:endParaRPr lang="ru-RU" sz="2800" strike="sngStrik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Меньшее к-во файлов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Поддержка старых версий браузеров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80489" y="1777425"/>
            <a:ext cx="96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Удобство разработки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50796" y="1563280"/>
            <a:ext cx="3278876" cy="2393244"/>
            <a:chOff x="950796" y="1563280"/>
            <a:chExt cx="3278876" cy="23932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50796" y="1563280"/>
              <a:ext cx="3256601" cy="23932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code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96" y="2144135"/>
              <a:ext cx="914399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browser, webpage, website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673" y="2053145"/>
              <a:ext cx="1066800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2152273" y="2601334"/>
              <a:ext cx="762000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2" name="Picture 6" descr="clock, schedule, tim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196" y="1791879"/>
              <a:ext cx="609600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05472" y="320507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Скорость отображения правок в браузере</a:t>
              </a:r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876800" y="1553273"/>
            <a:ext cx="3276600" cy="2393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29200" y="334357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Удобная отладка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50796" y="4218738"/>
            <a:ext cx="3256601" cy="2410662"/>
            <a:chOff x="950796" y="4218738"/>
            <a:chExt cx="3256601" cy="241066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50796" y="4218738"/>
              <a:ext cx="3256601" cy="24106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6" name="Picture 10" descr="Картинки по запросу контроль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214" y="4349815"/>
              <a:ext cx="1192699" cy="153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55944" y="5946149"/>
              <a:ext cx="1872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Контроль над процессом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76800" y="4218738"/>
            <a:ext cx="3276600" cy="2393245"/>
            <a:chOff x="4876800" y="4218738"/>
            <a:chExt cx="3276600" cy="23932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876800" y="4218738"/>
              <a:ext cx="3276600" cy="2393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8" name="Picture 12" descr="Картинки по запросу dependenc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236" y="4365248"/>
              <a:ext cx="2406164" cy="146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715000" y="5965652"/>
              <a:ext cx="1872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Управление зависимостями</a:t>
              </a:r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50796" y="1553273"/>
            <a:ext cx="3256601" cy="2403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50795" y="4208732"/>
            <a:ext cx="3256601" cy="2403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90496" y="4214629"/>
            <a:ext cx="3256601" cy="2403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97" y="1707772"/>
            <a:ext cx="2685997" cy="163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873152" y="1537030"/>
            <a:ext cx="3266600" cy="23932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76160" y="1651000"/>
            <a:ext cx="361833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2884189"/>
            <a:ext cx="374774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8461" y="2895600"/>
            <a:ext cx="361833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</a:t>
            </a:r>
            <a:r>
              <a:rPr lang="ru-RU" dirty="0" smtClean="0"/>
              <a:t>зависимостями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7</a:t>
            </a:fld>
            <a:endParaRPr lang="ru-RU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64969"/>
            <a:ext cx="1371600" cy="163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453932"/>
            <a:ext cx="537386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4665" y="1600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877" y="28956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89100"/>
            <a:ext cx="2241699" cy="8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/>
          <a:stretch/>
        </p:blipFill>
        <p:spPr bwMode="auto">
          <a:xfrm>
            <a:off x="1468799" y="2996604"/>
            <a:ext cx="326317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21" y="2996902"/>
            <a:ext cx="355662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553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76800" y="4218738"/>
            <a:ext cx="3276600" cy="2393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0796" y="4218738"/>
            <a:ext cx="3256601" cy="2410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1553273"/>
            <a:ext cx="3276600" cy="2393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0796" y="1563280"/>
            <a:ext cx="3256601" cy="23932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 так с </a:t>
            </a:r>
            <a:r>
              <a:rPr lang="en-US" dirty="0" err="1" smtClean="0"/>
              <a:t>Webpack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8CAD-5DD2-449F-AC43-CA3CB648B129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 descr="cod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6" y="2144135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wser, webpage, web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73" y="2053145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152273" y="2601334"/>
            <a:ext cx="66712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5472" y="320507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Скорость отображения правок в браузере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34357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Удобная отладка</a:t>
            </a:r>
            <a:endParaRPr lang="ru-RU" dirty="0"/>
          </a:p>
        </p:txBody>
      </p:sp>
      <p:pic>
        <p:nvPicPr>
          <p:cNvPr id="4106" name="Picture 10" descr="Картинки по запросу контро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4" y="4349815"/>
            <a:ext cx="1192699" cy="15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55944" y="5946149"/>
            <a:ext cx="18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 над процессом</a:t>
            </a:r>
            <a:endParaRPr lang="ru-RU" dirty="0"/>
          </a:p>
        </p:txBody>
      </p:sp>
      <p:pic>
        <p:nvPicPr>
          <p:cNvPr id="4108" name="Picture 12" descr="Картинки по запросу dependenc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18" y="4365248"/>
            <a:ext cx="2406164" cy="14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2565" y="5965652"/>
            <a:ext cx="18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зависимостями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43" y="4349815"/>
            <a:ext cx="1877713" cy="187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артинки по запросу черепаха картинки для де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95" y="1666809"/>
            <a:ext cx="1289874" cy="14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804901"/>
            <a:ext cx="2438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Картинки по запросу тонет в бумаг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1641409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 по запросу черный ящик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6" t="32480" r="31772" b="11876"/>
          <a:stretch/>
        </p:blipFill>
        <p:spPr bwMode="auto">
          <a:xfrm>
            <a:off x="1701456" y="4365249"/>
            <a:ext cx="1622029" cy="16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10810</TotalTime>
  <Words>251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Настройка среды разработки   с использованием TypeScript, ES6-модулей и VisualStudio на основе SystemJS </vt:lpstr>
      <vt:lpstr>Фронтенд глазами древнего бэкенд-разработчика</vt:lpstr>
      <vt:lpstr>Современный фронтенд</vt:lpstr>
      <vt:lpstr>Задачи среды разработки</vt:lpstr>
      <vt:lpstr>Требования к среде разработки</vt:lpstr>
      <vt:lpstr>Удобство разработки</vt:lpstr>
      <vt:lpstr>Управление зависимостями</vt:lpstr>
      <vt:lpstr>Презентация PowerPoint</vt:lpstr>
      <vt:lpstr>Что не так с Webpack</vt:lpstr>
      <vt:lpstr>Решение (dev)</vt:lpstr>
      <vt:lpstr>System JS</vt:lpstr>
      <vt:lpstr>JSPM</vt:lpstr>
      <vt:lpstr>Решение (prod)</vt:lpstr>
      <vt:lpstr>Преимущества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среды разработки   с использованием TypeScript, ES6-модулей и VisualStudio на основе SystemJS</dc:title>
  <dc:creator>PFight</dc:creator>
  <cp:lastModifiedBy>PFight</cp:lastModifiedBy>
  <cp:revision>45</cp:revision>
  <dcterms:created xsi:type="dcterms:W3CDTF">2017-06-08T17:26:10Z</dcterms:created>
  <dcterms:modified xsi:type="dcterms:W3CDTF">2017-06-23T20:27:02Z</dcterms:modified>
</cp:coreProperties>
</file>